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A5CB-B746-4AB3-A6D9-F4C8394C6522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7DB7-EF3A-4F08-84D2-DC88105538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332656"/>
          <a:ext cx="8640960" cy="6144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650"/>
                <a:gridCol w="4858367"/>
                <a:gridCol w="2707943"/>
              </a:tblGrid>
              <a:tr h="33162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Статья </a:t>
                      </a:r>
                      <a:r>
                        <a:rPr lang="ru-RU" sz="1600" dirty="0" err="1" smtClean="0"/>
                        <a:t>КоАП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solidFill>
                            <a:schemeClr val="bg1"/>
                          </a:solidFill>
                        </a:rPr>
                        <a:t>Нарушения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в части </a:t>
                      </a:r>
                      <a:r>
                        <a:rPr lang="ru-RU" sz="1600" b="1" smtClean="0">
                          <a:solidFill>
                            <a:schemeClr val="bg1"/>
                          </a:solidFill>
                        </a:rPr>
                        <a:t>планирования закупок</a:t>
                      </a:r>
                    </a:p>
                    <a:p>
                      <a:pPr algn="ctr"/>
                      <a:r>
                        <a:rPr lang="ru-RU" sz="1600" dirty="0" smtClean="0"/>
                        <a:t>(№ 318-ФЗ от 3 июля 2016)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Административный штраф на должностных</a:t>
                      </a:r>
                      <a:r>
                        <a:rPr lang="ru-RU" sz="1600" baseline="0" dirty="0" smtClean="0"/>
                        <a:t> лиц. тыс.руб.</a:t>
                      </a:r>
                      <a:endParaRPr lang="ru-RU" sz="1600" dirty="0"/>
                    </a:p>
                  </a:txBody>
                  <a:tcPr anchor="ctr"/>
                </a:tc>
              </a:tr>
              <a:tr h="905232">
                <a:tc>
                  <a:txBody>
                    <a:bodyPr/>
                    <a:lstStyle/>
                    <a:p>
                      <a:pPr algn="ctr"/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1 ст. 7.29.3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план закупок, план-график закупок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объектов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соответствующих целям, требованиям или нормативным затратам.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20 до 50 </a:t>
                      </a:r>
                      <a:endParaRPr lang="ru-RU" sz="1400" dirty="0"/>
                    </a:p>
                  </a:txBody>
                  <a:tcPr anchor="ctr"/>
                </a:tc>
              </a:tr>
              <a:tr h="972809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1 ст. 7.29.3 </a:t>
                      </a:r>
                      <a:endParaRPr lang="ru-RU" sz="1200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план закупок, план-график закупок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НМЦК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 отношении которой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обоснование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отсутствует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не соответствует установленным требованиям.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20 до 50 </a:t>
                      </a:r>
                      <a:endParaRPr lang="ru-RU" sz="1400" dirty="0" smtClean="0"/>
                    </a:p>
                  </a:txBody>
                  <a:tcPr anchor="ctr"/>
                </a:tc>
              </a:tr>
              <a:tr h="9714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2 ст. 7.29.3 </a:t>
                      </a:r>
                      <a:endParaRPr lang="ru-RU" sz="1200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Несоблюдение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1" dirty="0" smtClean="0"/>
                        <a:t>порядка</a:t>
                      </a:r>
                      <a:r>
                        <a:rPr lang="ru-RU" sz="1400" dirty="0" smtClean="0"/>
                        <a:t> или формы </a:t>
                      </a:r>
                      <a:r>
                        <a:rPr lang="ru-RU" sz="1400" b="1" dirty="0" smtClean="0"/>
                        <a:t>обоснования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1" dirty="0" smtClean="0"/>
                        <a:t>НМЦК</a:t>
                      </a:r>
                      <a:r>
                        <a:rPr lang="ru-RU" sz="1400" dirty="0" smtClean="0"/>
                        <a:t>, </a:t>
                      </a:r>
                      <a:r>
                        <a:rPr lang="ru-RU" sz="1400" b="1" dirty="0" smtClean="0"/>
                        <a:t>обоснования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1" dirty="0" smtClean="0"/>
                        <a:t>объекта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1" dirty="0" smtClean="0"/>
                        <a:t>закупки</a:t>
                      </a:r>
                      <a:r>
                        <a:rPr lang="ru-RU" sz="1400" dirty="0" smtClean="0"/>
                        <a:t> (за иск. описания объекта закупки).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4 ст. 7.29.3 </a:t>
                      </a:r>
                      <a:endParaRPr lang="ru-RU" sz="1200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срока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плана закупок, плана-графика закупок и вносимых в них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либо срока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их в единой информационной системе.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5 до 30 </a:t>
                      </a:r>
                      <a:endParaRPr lang="ru-RU" sz="1400" dirty="0"/>
                    </a:p>
                  </a:txBody>
                  <a:tcPr anchor="ctr"/>
                </a:tc>
              </a:tr>
              <a:tr h="8159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ч.1.6 ст. 7.30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извещения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приглашение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принять участие в закупке, которая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была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план-график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400" dirty="0"/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ч.1.7 ст. 7.30</a:t>
                      </a:r>
                      <a:endParaRPr lang="ru-RU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размещение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извещения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приглашение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принять участие в закупке в случае, если было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вынесено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предписание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признании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такой закупки необоснованной (не устранение нарушения).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13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Ответственность за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нарушения с 1.01.2017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 descr="логотип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8186" y="5949280"/>
            <a:ext cx="875814" cy="808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60648"/>
          <a:ext cx="8676456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064"/>
                <a:gridCol w="4878325"/>
                <a:gridCol w="2719067"/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Статья </a:t>
                      </a:r>
                      <a:r>
                        <a:rPr lang="ru-RU" sz="1400" dirty="0" err="1" smtClean="0"/>
                        <a:t>КоАП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Нарушения</a:t>
                      </a:r>
                      <a:r>
                        <a:rPr lang="ru-RU" sz="1400" baseline="0" dirty="0" smtClean="0"/>
                        <a:t> другие </a:t>
                      </a:r>
                      <a:r>
                        <a:rPr lang="ru-RU" sz="1400" dirty="0" smtClean="0"/>
                        <a:t> (№ 318-ФЗ от 3 июля 2016)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Административный штраф на должностных</a:t>
                      </a:r>
                      <a:r>
                        <a:rPr lang="ru-RU" sz="1400" baseline="0" dirty="0" smtClean="0"/>
                        <a:t> лиц. тыс.руб.</a:t>
                      </a:r>
                      <a:endParaRPr lang="ru-RU" sz="1400" dirty="0" smtClean="0"/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3 ст. 7.29.3 </a:t>
                      </a:r>
                      <a:endParaRPr lang="ru-RU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Нарушение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/>
                        <a:t>порядка</a:t>
                      </a:r>
                      <a:r>
                        <a:rPr lang="ru-RU" sz="1200" dirty="0" smtClean="0"/>
                        <a:t> или </a:t>
                      </a:r>
                      <a:r>
                        <a:rPr lang="ru-RU" sz="1200" b="1" dirty="0" smtClean="0"/>
                        <a:t>сроков</a:t>
                      </a:r>
                      <a:r>
                        <a:rPr lang="ru-RU" sz="1200" dirty="0" smtClean="0"/>
                        <a:t> проведения (</a:t>
                      </a:r>
                      <a:r>
                        <a:rPr lang="ru-RU" sz="1200" dirty="0" err="1" smtClean="0"/>
                        <a:t>непроведения</a:t>
                      </a:r>
                      <a:r>
                        <a:rPr lang="ru-RU" sz="1200" dirty="0" smtClean="0"/>
                        <a:t>) обязательного </a:t>
                      </a:r>
                      <a:r>
                        <a:rPr lang="ru-RU" sz="1200" b="1" dirty="0" smtClean="0"/>
                        <a:t>общественного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/>
                        <a:t>обсуждения</a:t>
                      </a:r>
                      <a:r>
                        <a:rPr lang="ru-RU" sz="1200" dirty="0" smtClean="0"/>
                        <a:t> закупок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30</a:t>
                      </a:r>
                      <a:endParaRPr lang="ru-RU" sz="12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ч.1.5 ст. 7.30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извещения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приглашение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принять участие в закупке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ранее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десяти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календарных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дней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 дня внесения изменений в план-график.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30</a:t>
                      </a:r>
                      <a:endParaRPr lang="ru-RU" sz="1200" dirty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ч.8 ст. 7.32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Несоблюдение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законодательства в сфере закупок о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экспертизы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поставляемого товара, результатов выполненной работы, оказанной услуги или отдельных этапов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исполнения контрактов.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</a:t>
                      </a:r>
                      <a:endParaRPr lang="ru-RU" sz="1200" dirty="0"/>
                    </a:p>
                  </a:txBody>
                  <a:tcPr anchor="ctr"/>
                </a:tc>
              </a:tr>
              <a:tr h="6892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ч.9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dirty="0" smtClean="0"/>
                        <a:t>ст. 7.32</a:t>
                      </a:r>
                    </a:p>
                    <a:p>
                      <a:pPr algn="ctr"/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Несоставление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документов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приемке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товара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(работы, услуги) либо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ненаправление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мотивированного отказа от подписания таких документов в случае отказа от их подписания.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</a:t>
                      </a:r>
                      <a:endParaRPr lang="ru-RU" sz="1200" dirty="0"/>
                    </a:p>
                  </a:txBody>
                  <a:tcPr anchor="ctr"/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ч.10 ст. 7.32</a:t>
                      </a:r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случае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приемки товара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(работы, услуги),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соответствующих условиям контракта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если это выявленное несоответствие поставщиком не устранено и привело к дополнительному расходованию бюджетных средств либо уменьшению количества поставляемых товаров, объема работ, услуг.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20 до 50 </a:t>
                      </a:r>
                      <a:endParaRPr lang="ru-RU" sz="12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ч. 7.3 ст. 19.5 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повторно совершенные административные правонарушения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касающиеся исполнения предписаний органа,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уполномоченного на осуществление контроля в сфере закупок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дисквалификация сроком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один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</a:t>
                      </a:r>
                      <a:endParaRPr lang="ru-RU" sz="1200" dirty="0" smtClean="0"/>
                    </a:p>
                    <a:p>
                      <a:pPr algn="ctr"/>
                      <a:endParaRPr lang="ru-RU" sz="12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150" dirty="0" smtClean="0"/>
                        <a:t>ч. 20.1 ст. 19.5</a:t>
                      </a:r>
                      <a:endParaRPr lang="ru-RU" sz="11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повторно совершенные административные правонарушения,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касающиеся исполнения предписаний органа финансового контроля.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дисквалификация сроком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два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года</a:t>
                      </a:r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" name="Picture 2" descr="логотип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8186" y="6049345"/>
            <a:ext cx="875814" cy="808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5870</TotalTime>
  <Words>421</Words>
  <Application>Microsoft Office PowerPoint</Application>
  <PresentationFormat>Экран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Shvetsova</dc:creator>
  <cp:lastModifiedBy>Kirintseva</cp:lastModifiedBy>
  <cp:revision>590</cp:revision>
  <dcterms:created xsi:type="dcterms:W3CDTF">2016-07-11T07:27:38Z</dcterms:created>
  <dcterms:modified xsi:type="dcterms:W3CDTF">2016-12-09T05:44:35Z</dcterms:modified>
</cp:coreProperties>
</file>